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78" r:id="rId11"/>
    <p:sldId id="277" r:id="rId12"/>
    <p:sldId id="266" r:id="rId13"/>
    <p:sldId id="267" r:id="rId14"/>
    <p:sldId id="260" r:id="rId15"/>
    <p:sldId id="268" r:id="rId16"/>
    <p:sldId id="269" r:id="rId17"/>
    <p:sldId id="271" r:id="rId18"/>
    <p:sldId id="270" r:id="rId19"/>
    <p:sldId id="279" r:id="rId20"/>
    <p:sldId id="272" r:id="rId21"/>
    <p:sldId id="273" r:id="rId22"/>
    <p:sldId id="280" r:id="rId23"/>
    <p:sldId id="274" r:id="rId24"/>
    <p:sldId id="275" r:id="rId25"/>
    <p:sldId id="276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F1198-73AD-4042-AAD5-EE4F931983B7}" type="datetimeFigureOut">
              <a:rPr lang="de-DE" smtClean="0"/>
              <a:t>07.02.2024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DB694-3E4C-436C-AB01-5EA025F93A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064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F039-B918-4A93-B67C-246FFC9FDDE3}" type="datetime1">
              <a:rPr lang="de-DE" smtClean="0"/>
              <a:t>07.02.2024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82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4A82-0F14-45E8-BE9F-34C4F5F82159}" type="datetime1">
              <a:rPr lang="de-DE" smtClean="0"/>
              <a:t>07.02.2024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973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25B3-C804-4A76-95E5-EF0BAFE44102}" type="datetime1">
              <a:rPr lang="de-DE" smtClean="0"/>
              <a:t>07.02.2024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7497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www.ditterke.net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927" y="363091"/>
            <a:ext cx="783745" cy="93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AB3FA-5F01-4DB2-BDBE-427CCD0F454A}" type="datetime1">
              <a:rPr lang="de-DE" smtClean="0"/>
              <a:t>07.02.2024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8501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68D5-DCC4-4524-A625-04BF20B74F25}" type="datetime1">
              <a:rPr lang="de-DE" smtClean="0"/>
              <a:t>07.02.2024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2263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BE9AB-2F61-4558-8462-ACDBA73ED25C}" type="datetime1">
              <a:rPr lang="de-DE" smtClean="0"/>
              <a:t>07.02.2024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3823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1BDDC-A4F0-4F35-806E-CA83357F1334}" type="datetime1">
              <a:rPr lang="de-DE" smtClean="0"/>
              <a:t>07.02.2024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2604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4614-708F-495E-BE1E-17A59CBCEC6F}" type="datetime1">
              <a:rPr lang="de-DE" smtClean="0"/>
              <a:t>07.02.2024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5308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73A3-1FAF-4450-B733-998D2A1B5434}" type="datetime1">
              <a:rPr lang="de-DE" smtClean="0"/>
              <a:t>07.02.2024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1024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83F5A-D761-4918-A455-257BA0359B89}" type="datetime1">
              <a:rPr lang="de-DE" smtClean="0"/>
              <a:t>07.02.2024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541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98367-8C8D-4CFA-BE78-A03E48FA9CEF}" type="datetime1">
              <a:rPr lang="de-DE" smtClean="0"/>
              <a:t>07.02.2024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B17CB-CFEC-405E-949D-30AC3354F7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518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21443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Arial Black" panose="020B0A04020102020204" pitchFamily="34" charset="0"/>
              </a:rPr>
              <a:t>Ortsratssitzung Ditterke</a:t>
            </a:r>
            <a:br>
              <a:rPr lang="de-DE" dirty="0" smtClean="0">
                <a:latin typeface="Arial Black" panose="020B0A04020102020204" pitchFamily="34" charset="0"/>
              </a:rPr>
            </a:br>
            <a:r>
              <a:rPr lang="de-DE" dirty="0" smtClean="0">
                <a:latin typeface="Arial Black" panose="020B0A04020102020204" pitchFamily="34" charset="0"/>
              </a:rPr>
              <a:t>07.02.2024</a:t>
            </a:r>
            <a:endParaRPr lang="de-DE" dirty="0">
              <a:latin typeface="Arial Black" panose="020B0A0402010202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706" y="284394"/>
            <a:ext cx="967556" cy="114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>
                <a:latin typeface="Arial Black" panose="020B0A04020102020204" pitchFamily="34" charset="0"/>
              </a:rPr>
              <a:t>Erich-Garben-Straße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10</a:t>
            </a:fld>
            <a:endParaRPr lang="de-DE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2796" y="1413995"/>
            <a:ext cx="8786408" cy="494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7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>
                <a:latin typeface="Arial Black" panose="020B0A04020102020204" pitchFamily="34" charset="0"/>
              </a:rPr>
              <a:t>Kirchwehrener Straße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11</a:t>
            </a:fld>
            <a:endParaRPr lang="de-DE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6066" y="1233648"/>
            <a:ext cx="8361010" cy="512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8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>
                <a:latin typeface="Arial Black" panose="020B0A04020102020204" pitchFamily="34" charset="0"/>
              </a:rPr>
              <a:t>Erweiterung Spielplatz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12</a:t>
            </a:fld>
            <a:endParaRPr lang="de-DE"/>
          </a:p>
        </p:txBody>
      </p:sp>
      <p:pic>
        <p:nvPicPr>
          <p:cNvPr id="1026" name="Picture 2" descr="3D Darstellung 4591-40-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194" y="1558876"/>
            <a:ext cx="6635959" cy="469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47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>
                <a:latin typeface="Arial Black" panose="020B0A04020102020204" pitchFamily="34" charset="0"/>
              </a:rPr>
              <a:t>Erweiterung Spielplatz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13</a:t>
            </a:fld>
            <a:endParaRPr lang="de-DE"/>
          </a:p>
        </p:txBody>
      </p:sp>
      <p:pic>
        <p:nvPicPr>
          <p:cNvPr id="2050" name="Picture 2" descr="Easy-Climb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424" y="1690688"/>
            <a:ext cx="8473848" cy="466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37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 Black" panose="020B0A04020102020204" pitchFamily="34" charset="0"/>
              </a:rPr>
              <a:t>TOP 5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Fragen und Anregungen von Einwohnenden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829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 Black" panose="020B0A04020102020204" pitchFamily="34" charset="0"/>
              </a:rPr>
              <a:t>TOP 6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15</a:t>
            </a:fld>
            <a:endParaRPr lang="de-DE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Anfragen der Ortsratsmitglieder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925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6503" y="320675"/>
            <a:ext cx="10515600" cy="1325563"/>
          </a:xfrm>
        </p:spPr>
        <p:txBody>
          <a:bodyPr/>
          <a:lstStyle/>
          <a:p>
            <a:r>
              <a:rPr lang="de-DE" dirty="0" smtClean="0">
                <a:latin typeface="Arial Black" panose="020B0A04020102020204" pitchFamily="34" charset="0"/>
              </a:rPr>
              <a:t>TOP 7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Informationen zum aktuellen Stand der Geschwindigkeitsmessungen innerhalb der Ortschaft an der Bundesstraße 65</a:t>
            </a:r>
          </a:p>
          <a:p>
            <a:endParaRPr lang="de-DE" dirty="0"/>
          </a:p>
          <a:p>
            <a:r>
              <a:rPr lang="de-DE" dirty="0" smtClean="0"/>
              <a:t>In 2023/2024 wurde gezielt diverse Geschwindigkeitsmessungen in Ditterke an der B65 durchgeführt</a:t>
            </a:r>
          </a:p>
          <a:p>
            <a:r>
              <a:rPr lang="de-DE" dirty="0" smtClean="0"/>
              <a:t>2 Messstellen waren relevant</a:t>
            </a:r>
          </a:p>
          <a:p>
            <a:pPr lvl="1"/>
            <a:r>
              <a:rPr lang="de-DE" dirty="0" smtClean="0"/>
              <a:t>Höhe Bundesstraße 9</a:t>
            </a:r>
          </a:p>
          <a:p>
            <a:pPr lvl="1"/>
            <a:r>
              <a:rPr lang="de-DE" dirty="0" smtClean="0"/>
              <a:t>Höhe Bundesstraße 25</a:t>
            </a:r>
          </a:p>
          <a:p>
            <a:pPr lvl="1"/>
            <a:endParaRPr lang="de-DE" dirty="0" smtClean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09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 Black" panose="020B0A04020102020204" pitchFamily="34" charset="0"/>
              </a:rPr>
              <a:t>TOP 7 – Das Messgerät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1" cy="4351338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289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 Black" panose="020B0A04020102020204" pitchFamily="34" charset="0"/>
              </a:rPr>
              <a:t>TOP 7 – Bundesstraße 9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18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311" y="1284159"/>
            <a:ext cx="9035286" cy="507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8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 Black" panose="020B0A04020102020204" pitchFamily="34" charset="0"/>
              </a:rPr>
              <a:t>TOP 7 – Bundesstraße 9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19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20" y="1464310"/>
            <a:ext cx="8696960" cy="48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7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418850"/>
            <a:ext cx="10515600" cy="1325563"/>
          </a:xfrm>
        </p:spPr>
        <p:txBody>
          <a:bodyPr/>
          <a:lstStyle/>
          <a:p>
            <a:r>
              <a:rPr lang="de-DE" dirty="0" smtClean="0">
                <a:latin typeface="Arial Black" panose="020B0A04020102020204" pitchFamily="34" charset="0"/>
              </a:rPr>
              <a:t>Tagesordnung</a:t>
            </a:r>
            <a:endParaRPr lang="de-DE" dirty="0">
              <a:latin typeface="Arial Black" panose="020B0A040201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2</a:t>
            </a:fld>
            <a:endParaRPr lang="de-DE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1468" y="1825625"/>
            <a:ext cx="508906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8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 Black" panose="020B0A04020102020204" pitchFamily="34" charset="0"/>
              </a:rPr>
              <a:t>TOP 7 – Bundesstraße 9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20</a:t>
            </a:fld>
            <a:endParaRPr lang="de-DE"/>
          </a:p>
        </p:txBody>
      </p:sp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71495"/>
              </p:ext>
            </p:extLst>
          </p:nvPr>
        </p:nvGraphicFramePr>
        <p:xfrm>
          <a:off x="731522" y="1690685"/>
          <a:ext cx="10500357" cy="45119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3802">
                  <a:extLst>
                    <a:ext uri="{9D8B030D-6E8A-4147-A177-3AD203B41FA5}">
                      <a16:colId xmlns:a16="http://schemas.microsoft.com/office/drawing/2014/main" val="3327308324"/>
                    </a:ext>
                  </a:extLst>
                </a:gridCol>
                <a:gridCol w="740657">
                  <a:extLst>
                    <a:ext uri="{9D8B030D-6E8A-4147-A177-3AD203B41FA5}">
                      <a16:colId xmlns:a16="http://schemas.microsoft.com/office/drawing/2014/main" val="2124680913"/>
                    </a:ext>
                  </a:extLst>
                </a:gridCol>
                <a:gridCol w="740657">
                  <a:extLst>
                    <a:ext uri="{9D8B030D-6E8A-4147-A177-3AD203B41FA5}">
                      <a16:colId xmlns:a16="http://schemas.microsoft.com/office/drawing/2014/main" val="3543583479"/>
                    </a:ext>
                  </a:extLst>
                </a:gridCol>
                <a:gridCol w="740657">
                  <a:extLst>
                    <a:ext uri="{9D8B030D-6E8A-4147-A177-3AD203B41FA5}">
                      <a16:colId xmlns:a16="http://schemas.microsoft.com/office/drawing/2014/main" val="747335050"/>
                    </a:ext>
                  </a:extLst>
                </a:gridCol>
                <a:gridCol w="740657">
                  <a:extLst>
                    <a:ext uri="{9D8B030D-6E8A-4147-A177-3AD203B41FA5}">
                      <a16:colId xmlns:a16="http://schemas.microsoft.com/office/drawing/2014/main" val="3233052096"/>
                    </a:ext>
                  </a:extLst>
                </a:gridCol>
                <a:gridCol w="763802">
                  <a:extLst>
                    <a:ext uri="{9D8B030D-6E8A-4147-A177-3AD203B41FA5}">
                      <a16:colId xmlns:a16="http://schemas.microsoft.com/office/drawing/2014/main" val="2458287077"/>
                    </a:ext>
                  </a:extLst>
                </a:gridCol>
                <a:gridCol w="740657">
                  <a:extLst>
                    <a:ext uri="{9D8B030D-6E8A-4147-A177-3AD203B41FA5}">
                      <a16:colId xmlns:a16="http://schemas.microsoft.com/office/drawing/2014/main" val="2507236877"/>
                    </a:ext>
                  </a:extLst>
                </a:gridCol>
                <a:gridCol w="1168850">
                  <a:extLst>
                    <a:ext uri="{9D8B030D-6E8A-4147-A177-3AD203B41FA5}">
                      <a16:colId xmlns:a16="http://schemas.microsoft.com/office/drawing/2014/main" val="2718806700"/>
                    </a:ext>
                  </a:extLst>
                </a:gridCol>
                <a:gridCol w="1168850">
                  <a:extLst>
                    <a:ext uri="{9D8B030D-6E8A-4147-A177-3AD203B41FA5}">
                      <a16:colId xmlns:a16="http://schemas.microsoft.com/office/drawing/2014/main" val="3390875418"/>
                    </a:ext>
                  </a:extLst>
                </a:gridCol>
                <a:gridCol w="1465884">
                  <a:extLst>
                    <a:ext uri="{9D8B030D-6E8A-4147-A177-3AD203B41FA5}">
                      <a16:colId xmlns:a16="http://schemas.microsoft.com/office/drawing/2014/main" val="2691107851"/>
                    </a:ext>
                  </a:extLst>
                </a:gridCol>
                <a:gridCol w="1465884">
                  <a:extLst>
                    <a:ext uri="{9D8B030D-6E8A-4147-A177-3AD203B41FA5}">
                      <a16:colId xmlns:a16="http://schemas.microsoft.com/office/drawing/2014/main" val="4111584079"/>
                    </a:ext>
                  </a:extLst>
                </a:gridCol>
              </a:tblGrid>
              <a:tr h="385641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 dirty="0">
                          <a:effectLst/>
                        </a:rPr>
                        <a:t>Auswertezeit</a:t>
                      </a:r>
                      <a:endParaRPr lang="de-DE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 dirty="0">
                          <a:effectLst/>
                        </a:rPr>
                        <a:t>Freitag, 7. Juli 2023,10:00  -  Montag, 17. Juli 2023,10:00</a:t>
                      </a:r>
                      <a:endParaRPr lang="de-DE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 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 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99319329"/>
                  </a:ext>
                </a:extLst>
              </a:tr>
              <a:tr h="385641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Tempolimit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effectLst/>
                        </a:rPr>
                        <a:t>50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km/h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 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 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Anzahl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Vd[km/h]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Vmax[km/h]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V85 [km/h]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9467990"/>
                  </a:ext>
                </a:extLst>
              </a:tr>
              <a:tr h="732717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Geschwindigkeitsübertretung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effectLst/>
                        </a:rPr>
                        <a:t>40,79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%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Zweirad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2364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48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95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56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45531422"/>
                  </a:ext>
                </a:extLst>
              </a:tr>
              <a:tr h="385641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Durchschnittl. Abstand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effectLst/>
                        </a:rPr>
                        <a:t>76,91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s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PKW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3727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50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104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57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00112421"/>
                  </a:ext>
                </a:extLst>
              </a:tr>
              <a:tr h="385641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Kolonnenverkehr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effectLst/>
                        </a:rPr>
                        <a:t>19,48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%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Transporter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1011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49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88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56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15262409"/>
                  </a:ext>
                </a:extLst>
              </a:tr>
              <a:tr h="385641"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DTV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effectLst/>
                        </a:rPr>
                        <a:t>1460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LKW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2582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48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89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55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76462575"/>
                  </a:ext>
                </a:extLst>
              </a:tr>
              <a:tr h="385641"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DJV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effectLst/>
                        </a:rPr>
                        <a:t>532900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Lastzug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4916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49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91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55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02943935"/>
                  </a:ext>
                </a:extLst>
              </a:tr>
              <a:tr h="732717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Schwerlastverkehrsanteil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effectLst/>
                        </a:rPr>
                        <a:t>51,36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%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 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 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9687564"/>
                  </a:ext>
                </a:extLst>
              </a:tr>
              <a:tr h="732717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Fahrtrichtung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 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Beide Richtungen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Total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 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14600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49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104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effectLst/>
                        </a:rPr>
                        <a:t>56</a:t>
                      </a:r>
                      <a:endParaRPr lang="de-DE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5181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267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 Black" panose="020B0A04020102020204" pitchFamily="34" charset="0"/>
              </a:rPr>
              <a:t>TOP 7 – Bundesstraße 25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21</a:t>
            </a:fld>
            <a:endParaRPr lang="de-DE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0982" y="1373251"/>
            <a:ext cx="7878027" cy="480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2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 Black" panose="020B0A04020102020204" pitchFamily="34" charset="0"/>
              </a:rPr>
              <a:t>TOP 7 – Bundesstraße 25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4960" y="1403191"/>
            <a:ext cx="8805615" cy="4953159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963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 Black" panose="020B0A04020102020204" pitchFamily="34" charset="0"/>
              </a:rPr>
              <a:t>TOP 7 – Bundesstraße 25</a:t>
            </a:r>
            <a:endParaRPr lang="de-DE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6249382"/>
              </p:ext>
            </p:extLst>
          </p:nvPr>
        </p:nvGraphicFramePr>
        <p:xfrm>
          <a:off x="838203" y="1828799"/>
          <a:ext cx="10515594" cy="4251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8350">
                  <a:extLst>
                    <a:ext uri="{9D8B030D-6E8A-4147-A177-3AD203B41FA5}">
                      <a16:colId xmlns:a16="http://schemas.microsoft.com/office/drawing/2014/main" val="2661041337"/>
                    </a:ext>
                  </a:extLst>
                </a:gridCol>
                <a:gridCol w="778350">
                  <a:extLst>
                    <a:ext uri="{9D8B030D-6E8A-4147-A177-3AD203B41FA5}">
                      <a16:colId xmlns:a16="http://schemas.microsoft.com/office/drawing/2014/main" val="371508852"/>
                    </a:ext>
                  </a:extLst>
                </a:gridCol>
                <a:gridCol w="778350">
                  <a:extLst>
                    <a:ext uri="{9D8B030D-6E8A-4147-A177-3AD203B41FA5}">
                      <a16:colId xmlns:a16="http://schemas.microsoft.com/office/drawing/2014/main" val="1996612564"/>
                    </a:ext>
                  </a:extLst>
                </a:gridCol>
                <a:gridCol w="778350">
                  <a:extLst>
                    <a:ext uri="{9D8B030D-6E8A-4147-A177-3AD203B41FA5}">
                      <a16:colId xmlns:a16="http://schemas.microsoft.com/office/drawing/2014/main" val="3055590028"/>
                    </a:ext>
                  </a:extLst>
                </a:gridCol>
                <a:gridCol w="778350">
                  <a:extLst>
                    <a:ext uri="{9D8B030D-6E8A-4147-A177-3AD203B41FA5}">
                      <a16:colId xmlns:a16="http://schemas.microsoft.com/office/drawing/2014/main" val="2391692159"/>
                    </a:ext>
                  </a:extLst>
                </a:gridCol>
                <a:gridCol w="778350">
                  <a:extLst>
                    <a:ext uri="{9D8B030D-6E8A-4147-A177-3AD203B41FA5}">
                      <a16:colId xmlns:a16="http://schemas.microsoft.com/office/drawing/2014/main" val="2751682001"/>
                    </a:ext>
                  </a:extLst>
                </a:gridCol>
                <a:gridCol w="778350">
                  <a:extLst>
                    <a:ext uri="{9D8B030D-6E8A-4147-A177-3AD203B41FA5}">
                      <a16:colId xmlns:a16="http://schemas.microsoft.com/office/drawing/2014/main" val="1851332152"/>
                    </a:ext>
                  </a:extLst>
                </a:gridCol>
                <a:gridCol w="1191113">
                  <a:extLst>
                    <a:ext uri="{9D8B030D-6E8A-4147-A177-3AD203B41FA5}">
                      <a16:colId xmlns:a16="http://schemas.microsoft.com/office/drawing/2014/main" val="1590985333"/>
                    </a:ext>
                  </a:extLst>
                </a:gridCol>
                <a:gridCol w="1191113">
                  <a:extLst>
                    <a:ext uri="{9D8B030D-6E8A-4147-A177-3AD203B41FA5}">
                      <a16:colId xmlns:a16="http://schemas.microsoft.com/office/drawing/2014/main" val="3531630173"/>
                    </a:ext>
                  </a:extLst>
                </a:gridCol>
                <a:gridCol w="1191113">
                  <a:extLst>
                    <a:ext uri="{9D8B030D-6E8A-4147-A177-3AD203B41FA5}">
                      <a16:colId xmlns:a16="http://schemas.microsoft.com/office/drawing/2014/main" val="3318538769"/>
                    </a:ext>
                  </a:extLst>
                </a:gridCol>
                <a:gridCol w="1493805">
                  <a:extLst>
                    <a:ext uri="{9D8B030D-6E8A-4147-A177-3AD203B41FA5}">
                      <a16:colId xmlns:a16="http://schemas.microsoft.com/office/drawing/2014/main" val="320397820"/>
                    </a:ext>
                  </a:extLst>
                </a:gridCol>
              </a:tblGrid>
              <a:tr h="3937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Auswertezeit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Donnerstag, 23. November 2023,10:00  -  Freitag, 1. Dezember 2023,02:00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 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38790877"/>
                  </a:ext>
                </a:extLst>
              </a:tr>
              <a:tr h="3937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Tempolimit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effectLst/>
                        </a:rPr>
                        <a:t>50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km/h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 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 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Anzahl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Vd[km/h]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Vmax[km/h]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V85 [km/h]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22196449"/>
                  </a:ext>
                </a:extLst>
              </a:tr>
              <a:tr h="748030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Geschwindigkeitsübertretung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effectLst/>
                        </a:rPr>
                        <a:t>68,18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%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Zweirad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634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54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112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62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1490051"/>
                  </a:ext>
                </a:extLst>
              </a:tr>
              <a:tr h="3937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Durchschnittl. Abstand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effectLst/>
                        </a:rPr>
                        <a:t>89,59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s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PKW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1459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54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102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63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20741504"/>
                  </a:ext>
                </a:extLst>
              </a:tr>
              <a:tr h="3937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Kolonnenverkehr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effectLst/>
                        </a:rPr>
                        <a:t>20,01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%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Transporter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422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54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81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64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58775683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DTV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effectLst/>
                        </a:rPr>
                        <a:t>982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LKW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1541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54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92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62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7297421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DJV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effectLst/>
                        </a:rPr>
                        <a:t>358430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Lastzug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3470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53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98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62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74535351"/>
                  </a:ext>
                </a:extLst>
              </a:tr>
              <a:tr h="3937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Schwerlastverkehrsanteil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effectLst/>
                        </a:rPr>
                        <a:t>66,58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%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 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 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65487370"/>
                  </a:ext>
                </a:extLst>
              </a:tr>
              <a:tr h="748030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Fahrtrichtung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 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Beide Richtungen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Total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u="none" strike="noStrike">
                          <a:effectLst/>
                        </a:rPr>
                        <a:t> 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7526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54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effectLst/>
                        </a:rPr>
                        <a:t>112</a:t>
                      </a:r>
                      <a:endParaRPr lang="de-DE" sz="14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effectLst/>
                        </a:rPr>
                        <a:t>62</a:t>
                      </a:r>
                      <a:endParaRPr lang="de-DE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97433857"/>
                  </a:ext>
                </a:extLst>
              </a:tr>
            </a:tbl>
          </a:graphicData>
        </a:graphic>
      </p:graphicFrame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318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 Black" panose="020B0A04020102020204" pitchFamily="34" charset="0"/>
              </a:rPr>
              <a:t>TOP 8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Fragen und Anregungen von Einwohnenden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594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5400" dirty="0" smtClean="0">
                <a:latin typeface="Arial Black" panose="020B0A04020102020204" pitchFamily="34" charset="0"/>
              </a:rPr>
              <a:t>Vielen Dank für Eure Teilnahme</a:t>
            </a:r>
            <a:endParaRPr lang="de-DE" sz="5400" dirty="0">
              <a:latin typeface="Arial Black" panose="020B0A040201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615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 Black" panose="020B0A04020102020204" pitchFamily="34" charset="0"/>
              </a:rPr>
              <a:t>TOP 1</a:t>
            </a:r>
            <a:endParaRPr lang="de-DE" dirty="0">
              <a:latin typeface="Arial Black" panose="020B0A040201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Feststellung der ordnungsgemäßen Einberufung, der Beschlussfähigkeit und der Tagesordnung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455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 Black" panose="020B0A04020102020204" pitchFamily="34" charset="0"/>
              </a:rPr>
              <a:t>TOP 2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Genehmigung des öffentlichen Protokolls der 5. Sitzung vom 02.05.2023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87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 Black" panose="020B0A04020102020204" pitchFamily="34" charset="0"/>
              </a:rPr>
              <a:t>TOP 3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Aufstellung 9. Änderung des Bebauungsplanes Nr. 3 Stadt Gehrden - Ortschaft Ditterke - Beschluss über die eingegangenen Stellungnahmen und Beschluss zur Durchführung der öffentlichen Auslegung;</a:t>
            </a:r>
          </a:p>
          <a:p>
            <a:r>
              <a:rPr lang="de-DE" dirty="0" smtClean="0"/>
              <a:t>Referent: Herr </a:t>
            </a:r>
            <a:r>
              <a:rPr lang="de-DE" dirty="0" err="1" smtClean="0"/>
              <a:t>Böttner</a:t>
            </a:r>
            <a:r>
              <a:rPr lang="de-DE" dirty="0" smtClean="0"/>
              <a:t>, Planungsbüro </a:t>
            </a:r>
            <a:r>
              <a:rPr lang="de-DE" dirty="0" err="1" smtClean="0"/>
              <a:t>plan:b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62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 Black" panose="020B0A04020102020204" pitchFamily="34" charset="0"/>
              </a:rPr>
              <a:t>TOP 4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Mitteilungen des Ortsbürgermeisters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947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 Black" panose="020B0A04020102020204" pitchFamily="34" charset="0"/>
              </a:rPr>
              <a:t>Termine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13.02.2024, 15.30 Uhr: Zirkus Aktion im Schulhaus</a:t>
            </a:r>
            <a:endParaRPr lang="de-DE" dirty="0"/>
          </a:p>
          <a:p>
            <a:r>
              <a:rPr lang="de-DE" dirty="0" smtClean="0"/>
              <a:t>14.02.2024, 18.00 Uhr: Abstimmung </a:t>
            </a:r>
            <a:r>
              <a:rPr lang="de-DE" dirty="0"/>
              <a:t>Dorf </a:t>
            </a:r>
            <a:r>
              <a:rPr lang="de-DE" dirty="0" smtClean="0"/>
              <a:t>Flohmarkt mit Förderverein</a:t>
            </a:r>
            <a:endParaRPr lang="de-DE" dirty="0" smtClean="0"/>
          </a:p>
          <a:p>
            <a:r>
              <a:rPr lang="de-DE" dirty="0" smtClean="0"/>
              <a:t>23.03.2024, 10.00 Uhr: </a:t>
            </a:r>
            <a:r>
              <a:rPr lang="de-DE" dirty="0" smtClean="0"/>
              <a:t>„Ditterke </a:t>
            </a:r>
            <a:r>
              <a:rPr lang="de-DE" dirty="0" smtClean="0"/>
              <a:t>räumt </a:t>
            </a:r>
            <a:r>
              <a:rPr lang="de-DE" dirty="0" smtClean="0"/>
              <a:t>auf“ unter </a:t>
            </a:r>
            <a:r>
              <a:rPr lang="de-DE" dirty="0" smtClean="0"/>
              <a:t>Orga</a:t>
            </a:r>
            <a:br>
              <a:rPr lang="de-DE" dirty="0" smtClean="0"/>
            </a:br>
            <a:r>
              <a:rPr lang="de-DE" dirty="0" smtClean="0"/>
              <a:t>				</a:t>
            </a:r>
            <a:r>
              <a:rPr lang="de-DE" dirty="0" smtClean="0"/>
              <a:t>Naturschutzverein Ditterke</a:t>
            </a:r>
            <a:endParaRPr lang="de-DE" dirty="0" smtClean="0"/>
          </a:p>
          <a:p>
            <a:r>
              <a:rPr lang="de-DE" dirty="0" smtClean="0"/>
              <a:t>17.08.2024, 15.00 Uhr: </a:t>
            </a:r>
            <a:r>
              <a:rPr lang="de-DE" dirty="0" smtClean="0"/>
              <a:t>Dorffest mit Förderverein</a:t>
            </a:r>
            <a:endParaRPr lang="de-DE" dirty="0"/>
          </a:p>
          <a:p>
            <a:r>
              <a:rPr lang="de-DE" dirty="0" smtClean="0"/>
              <a:t>05.09.2024, 16.00 Uhr: Ortsbegehung</a:t>
            </a:r>
            <a:endParaRPr lang="de-DE" dirty="0"/>
          </a:p>
          <a:p>
            <a:r>
              <a:rPr lang="de-DE" dirty="0" smtClean="0"/>
              <a:t>08.11.2024, 17.30 Uhr: </a:t>
            </a:r>
            <a:r>
              <a:rPr lang="de-DE" dirty="0" smtClean="0"/>
              <a:t>Laternenumzug mit FFW</a:t>
            </a:r>
            <a:endParaRPr lang="de-DE" dirty="0"/>
          </a:p>
          <a:p>
            <a:endParaRPr lang="de-DE" dirty="0" smtClean="0"/>
          </a:p>
          <a:p>
            <a:r>
              <a:rPr lang="de-DE" dirty="0" smtClean="0"/>
              <a:t>Alle weiteren Termine der Vereine etc. unter www.ditterke.net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562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>
                <a:latin typeface="Arial Black" panose="020B0A04020102020204" pitchFamily="34" charset="0"/>
              </a:rPr>
              <a:t>Einfriedung Garten </a:t>
            </a:r>
            <a:br>
              <a:rPr lang="de-DE" dirty="0" smtClean="0">
                <a:latin typeface="Arial Black" panose="020B0A04020102020204" pitchFamily="34" charset="0"/>
              </a:rPr>
            </a:br>
            <a:r>
              <a:rPr lang="de-DE" dirty="0" smtClean="0">
                <a:latin typeface="Arial Black" panose="020B0A04020102020204" pitchFamily="34" charset="0"/>
              </a:rPr>
              <a:t>„Altes Schule“</a:t>
            </a:r>
            <a:endParaRPr lang="de-DE" dirty="0">
              <a:latin typeface="Arial Black" panose="020B0A040201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8</a:t>
            </a:fld>
            <a:endParaRPr lang="de-DE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6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>
                <a:latin typeface="Arial Black" panose="020B0A04020102020204" pitchFamily="34" charset="0"/>
              </a:rPr>
              <a:t>Erich-Garben-Straße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8290" y="1825625"/>
            <a:ext cx="3315420" cy="4351338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Ditterke Ortsratssitzung 7.2.2024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17CB-CFEC-405E-949D-30AC3354F77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42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517</Words>
  <Application>Microsoft Office PowerPoint</Application>
  <PresentationFormat>Breitbild</PresentationFormat>
  <Paragraphs>225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Office</vt:lpstr>
      <vt:lpstr>Ortsratssitzung Ditterke 07.02.2024</vt:lpstr>
      <vt:lpstr>Tagesordnung</vt:lpstr>
      <vt:lpstr>TOP 1</vt:lpstr>
      <vt:lpstr>TOP 2</vt:lpstr>
      <vt:lpstr>TOP 3</vt:lpstr>
      <vt:lpstr>TOP 4</vt:lpstr>
      <vt:lpstr>Termine</vt:lpstr>
      <vt:lpstr>Einfriedung Garten  „Altes Schule“</vt:lpstr>
      <vt:lpstr>Erich-Garben-Straße</vt:lpstr>
      <vt:lpstr>Erich-Garben-Straße</vt:lpstr>
      <vt:lpstr>Kirchwehrener Straße</vt:lpstr>
      <vt:lpstr>Erweiterung Spielplatz</vt:lpstr>
      <vt:lpstr>Erweiterung Spielplatz</vt:lpstr>
      <vt:lpstr>TOP 5</vt:lpstr>
      <vt:lpstr>TOP 6 </vt:lpstr>
      <vt:lpstr>TOP 7 </vt:lpstr>
      <vt:lpstr>TOP 7 – Das Messgerät</vt:lpstr>
      <vt:lpstr>TOP 7 – Bundesstraße 9 </vt:lpstr>
      <vt:lpstr>TOP 7 – Bundesstraße 9 </vt:lpstr>
      <vt:lpstr>TOP 7 – Bundesstraße 9 </vt:lpstr>
      <vt:lpstr>TOP 7 – Bundesstraße 25</vt:lpstr>
      <vt:lpstr>TOP 7 – Bundesstraße 25</vt:lpstr>
      <vt:lpstr>TOP 7 – Bundesstraße 25</vt:lpstr>
      <vt:lpstr>TOP 8</vt:lpstr>
      <vt:lpstr>PowerPoint-Präsentation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Ortsratssitzung Ditterke 07.02.2024</dc:title>
  <dc:creator>Jupp</dc:creator>
  <cp:lastModifiedBy>Jörg Beckmann</cp:lastModifiedBy>
  <cp:revision>22</cp:revision>
  <dcterms:created xsi:type="dcterms:W3CDTF">2024-02-04T09:24:27Z</dcterms:created>
  <dcterms:modified xsi:type="dcterms:W3CDTF">2024-02-07T11:31:32Z</dcterms:modified>
</cp:coreProperties>
</file>